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8"/>
  </p:notesMasterIdLst>
  <p:sldIdLst>
    <p:sldId id="256" r:id="rId2"/>
    <p:sldId id="259" r:id="rId3"/>
    <p:sldId id="261" r:id="rId4"/>
    <p:sldId id="281" r:id="rId5"/>
    <p:sldId id="262" r:id="rId6"/>
    <p:sldId id="280" r:id="rId7"/>
  </p:sldIdLst>
  <p:sldSz cx="9144000" cy="5143500" type="screen16x9"/>
  <p:notesSz cx="6858000" cy="9144000"/>
  <p:embeddedFontLst>
    <p:embeddedFont>
      <p:font typeface="Lora" charset="0"/>
      <p:regular r:id="rId9"/>
      <p:bold r:id="rId10"/>
      <p:italic r:id="rId11"/>
      <p:boldItalic r:id="rId12"/>
    </p:embeddedFont>
    <p:embeddedFont>
      <p:font typeface="Quattrocento Sans" charset="0"/>
      <p:regular r:id="rId13"/>
      <p:bold r:id="rId14"/>
      <p:italic r:id="rId15"/>
      <p:boldItalic r:id="rId16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066A35E-3F8C-42B8-BF1C-068F5DEC7EFD}">
  <a:tblStyle styleId="{5066A35E-3F8C-42B8-BF1C-068F5DEC7EFD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07" autoAdjust="0"/>
  </p:normalViewPr>
  <p:slideViewPr>
    <p:cSldViewPr>
      <p:cViewPr>
        <p:scale>
          <a:sx n="84" d="100"/>
          <a:sy n="84" d="100"/>
        </p:scale>
        <p:origin x="-870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699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3600"/>
            </a:lvl1pPr>
            <a:lvl2pPr>
              <a:spcBef>
                <a:spcPts val="0"/>
              </a:spcBef>
              <a:buSzPct val="100000"/>
              <a:defRPr sz="3600"/>
            </a:lvl2pPr>
            <a:lvl3pPr>
              <a:spcBef>
                <a:spcPts val="0"/>
              </a:spcBef>
              <a:buSzPct val="100000"/>
              <a:defRPr sz="3600"/>
            </a:lvl3pPr>
            <a:lvl4pPr>
              <a:spcBef>
                <a:spcPts val="0"/>
              </a:spcBef>
              <a:buSzPct val="100000"/>
              <a:defRPr sz="3600"/>
            </a:lvl4pPr>
            <a:lvl5pPr>
              <a:spcBef>
                <a:spcPts val="0"/>
              </a:spcBef>
              <a:buSzPct val="100000"/>
              <a:defRPr sz="3600"/>
            </a:lvl5pPr>
            <a:lvl6pPr>
              <a:spcBef>
                <a:spcPts val="0"/>
              </a:spcBef>
              <a:buSzPct val="100000"/>
              <a:defRPr sz="3600"/>
            </a:lvl6pPr>
            <a:lvl7pPr>
              <a:spcBef>
                <a:spcPts val="0"/>
              </a:spcBef>
              <a:buSzPct val="100000"/>
              <a:defRPr sz="3600"/>
            </a:lvl7pPr>
            <a:lvl8pPr>
              <a:spcBef>
                <a:spcPts val="0"/>
              </a:spcBef>
              <a:buSzPct val="100000"/>
              <a:defRPr sz="3600"/>
            </a:lvl8pPr>
            <a:lvl9pPr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-6025" y="3676511"/>
            <a:ext cx="9161999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0" name="Shape 10"/>
          <p:cNvSpPr/>
          <p:nvPr/>
        </p:nvSpPr>
        <p:spPr>
          <a:xfrm>
            <a:off x="1117950" y="3393000"/>
            <a:ext cx="566999" cy="5669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2022300" y="2815923"/>
            <a:ext cx="5591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Clr>
                <a:srgbClr val="000000"/>
              </a:buClr>
              <a:buSzPct val="100000"/>
              <a:buNone/>
              <a:defRPr sz="1400">
                <a:highlight>
                  <a:srgbClr val="FFCD00"/>
                </a:highlight>
              </a:defRPr>
            </a:lvl1pPr>
            <a:lvl2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2pPr>
            <a:lvl3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3pPr>
            <a:lvl4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4pPr>
            <a:lvl5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5pPr>
            <a:lvl6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6pPr>
            <a:lvl7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7pPr>
            <a:lvl8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8pPr>
            <a:lvl9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9pPr>
          </a:lstStyle>
          <a:p>
            <a:endParaRPr/>
          </a:p>
        </p:txBody>
      </p:sp>
      <p:cxnSp>
        <p:nvCxnSpPr>
          <p:cNvPr id="13" name="Shape 13"/>
          <p:cNvCxnSpPr/>
          <p:nvPr/>
        </p:nvCxnSpPr>
        <p:spPr>
          <a:xfrm>
            <a:off x="-6025" y="2571761"/>
            <a:ext cx="1984499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4" name="Shape 14"/>
          <p:cNvSpPr/>
          <p:nvPr/>
        </p:nvSpPr>
        <p:spPr>
          <a:xfrm>
            <a:off x="1117950" y="2288250"/>
            <a:ext cx="566999" cy="5669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2022225" y="1693523"/>
            <a:ext cx="3787799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buSzPct val="100000"/>
              <a:defRPr sz="3000"/>
            </a:lvl1pPr>
            <a:lvl2pPr rtl="0">
              <a:spcBef>
                <a:spcPts val="0"/>
              </a:spcBef>
              <a:buSzPct val="100000"/>
              <a:defRPr sz="3000"/>
            </a:lvl2pPr>
            <a:lvl3pPr rtl="0">
              <a:spcBef>
                <a:spcPts val="0"/>
              </a:spcBef>
              <a:buSzPct val="100000"/>
              <a:defRPr sz="3000"/>
            </a:lvl3pPr>
            <a:lvl4pPr rtl="0">
              <a:spcBef>
                <a:spcPts val="0"/>
              </a:spcBef>
              <a:buSzPct val="100000"/>
              <a:defRPr sz="3000"/>
            </a:lvl4pPr>
            <a:lvl5pPr rtl="0">
              <a:spcBef>
                <a:spcPts val="0"/>
              </a:spcBef>
              <a:buSzPct val="100000"/>
              <a:defRPr sz="3000"/>
            </a:lvl5pPr>
            <a:lvl6pPr rtl="0">
              <a:spcBef>
                <a:spcPts val="0"/>
              </a:spcBef>
              <a:buSzPct val="100000"/>
              <a:defRPr sz="3000"/>
            </a:lvl6pPr>
            <a:lvl7pPr rtl="0">
              <a:spcBef>
                <a:spcPts val="0"/>
              </a:spcBef>
              <a:buSzPct val="100000"/>
              <a:defRPr sz="3000"/>
            </a:lvl7pPr>
            <a:lvl8pPr rtl="0">
              <a:spcBef>
                <a:spcPts val="0"/>
              </a:spcBef>
              <a:buSzPct val="100000"/>
              <a:defRPr sz="3000"/>
            </a:lvl8pPr>
            <a:lvl9pPr rtl="0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5898975" y="2571750"/>
            <a:ext cx="3251099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hape 23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4" name="Shape 24"/>
          <p:cNvSpPr/>
          <p:nvPr/>
        </p:nvSpPr>
        <p:spPr>
          <a:xfrm>
            <a:off x="817475" y="928766"/>
            <a:ext cx="405899" cy="4058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399" cy="435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600"/>
              </a:spcBef>
              <a:buClr>
                <a:srgbClr val="FFCD00"/>
              </a:buClr>
              <a:buSzPct val="1000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rtl="0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rtl="0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5265650" y="1131725"/>
            <a:ext cx="3878399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letely 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rgbClr val="FFCD00"/>
              </a:buClr>
              <a:buSzPct val="1000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381250" y="937116"/>
            <a:ext cx="6809700" cy="43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2pPr>
            <a:lvl3pPr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3pPr>
            <a:lvl4pPr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4pPr>
            <a:lvl5pPr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5pPr>
            <a:lvl6pPr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6pPr>
            <a:lvl7pPr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7pPr>
            <a:lvl8pPr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8pPr>
            <a:lvl9pPr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7" r:id="rId4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aboratoriumpsmi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5480370" cy="1159799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KETENTUAN</a:t>
            </a:r>
            <a:br>
              <a:rPr lang="en" dirty="0" smtClean="0"/>
            </a:br>
            <a:r>
              <a:rPr lang="en" dirty="0" smtClean="0">
                <a:ln>
                  <a:solidFill>
                    <a:schemeClr val="bg1"/>
                  </a:solidFill>
                </a:ln>
              </a:rPr>
              <a:t>BEDAH TUGAS AKHIR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>ABDI DALEM PSMI 2016</a:t>
            </a:r>
            <a:endParaRPr lang="en" dirty="0"/>
          </a:p>
        </p:txBody>
      </p:sp>
      <p:grpSp>
        <p:nvGrpSpPr>
          <p:cNvPr id="61" name="Shape 61"/>
          <p:cNvGrpSpPr/>
          <p:nvPr/>
        </p:nvGrpSpPr>
        <p:grpSpPr>
          <a:xfrm>
            <a:off x="1299164" y="3511423"/>
            <a:ext cx="215966" cy="342398"/>
            <a:chOff x="6718575" y="2318625"/>
            <a:chExt cx="256950" cy="407375"/>
          </a:xfrm>
        </p:grpSpPr>
        <p:sp>
          <p:nvSpPr>
            <p:cNvPr id="62" name="Shape 6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2022225" y="1657351"/>
            <a:ext cx="3921375" cy="119597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Peraturan </a:t>
            </a:r>
            <a:r>
              <a:rPr lang="en" sz="2800" dirty="0" smtClean="0"/>
              <a:t>Bedah</a:t>
            </a:r>
            <a:r>
              <a:rPr lang="en" dirty="0" smtClean="0"/>
              <a:t> TA</a:t>
            </a:r>
            <a:endParaRPr lang="en" dirty="0"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2022300" y="2791447"/>
            <a:ext cx="5788580" cy="80927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dirty="0" smtClean="0"/>
              <a:t>Abdi Dalem PSMI 2016</a:t>
            </a:r>
            <a:endParaRPr lang="en" sz="1800" dirty="0"/>
          </a:p>
        </p:txBody>
      </p:sp>
      <p:sp>
        <p:nvSpPr>
          <p:cNvPr id="100" name="Shape 100"/>
          <p:cNvSpPr txBox="1"/>
          <p:nvPr/>
        </p:nvSpPr>
        <p:spPr>
          <a:xfrm>
            <a:off x="1133975" y="2273616"/>
            <a:ext cx="563079" cy="5797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1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399" cy="435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200" dirty="0" smtClean="0">
                <a:highlight>
                  <a:srgbClr val="FFCD00"/>
                </a:highlight>
              </a:rPr>
              <a:t>KETENTUAN</a:t>
            </a:r>
            <a:endParaRPr lang="en" sz="3200" dirty="0">
              <a:highlight>
                <a:srgbClr val="FFCD00"/>
              </a:highlight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914400" y="1581150"/>
            <a:ext cx="7162800" cy="311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dipinjam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smtClean="0"/>
              <a:t>RBTI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menghubungi</a:t>
            </a:r>
            <a:r>
              <a:rPr lang="en-US" sz="2000" dirty="0" smtClean="0"/>
              <a:t> </a:t>
            </a:r>
            <a:r>
              <a:rPr lang="en-US" sz="2000" dirty="0" err="1" smtClean="0"/>
              <a:t>penulis</a:t>
            </a:r>
            <a:endParaRPr lang="en-US" sz="2000" dirty="0" smtClean="0"/>
          </a:p>
          <a:p>
            <a:r>
              <a:rPr lang="en-US" sz="2000" dirty="0" smtClean="0"/>
              <a:t>Minimal 1x </a:t>
            </a:r>
            <a:r>
              <a:rPr lang="en-US" sz="2000" dirty="0" err="1" smtClean="0"/>
              <a:t>asistensi</a:t>
            </a:r>
            <a:r>
              <a:rPr lang="en-US" sz="2000" dirty="0" smtClean="0"/>
              <a:t>,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hari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jam </a:t>
            </a:r>
            <a:r>
              <a:rPr lang="en-US" sz="2000" dirty="0" err="1" smtClean="0"/>
              <a:t>kerja</a:t>
            </a:r>
            <a:r>
              <a:rPr lang="en-US" sz="2000" dirty="0" smtClean="0"/>
              <a:t> PSMI</a:t>
            </a:r>
          </a:p>
          <a:p>
            <a:r>
              <a:rPr lang="en-US" sz="2000" i="1" dirty="0" smtClean="0"/>
              <a:t>Deadline</a:t>
            </a:r>
            <a:r>
              <a:rPr lang="en-US" sz="2000" dirty="0" smtClean="0"/>
              <a:t> </a:t>
            </a:r>
            <a:r>
              <a:rPr lang="en-US" sz="2000" dirty="0" smtClean="0"/>
              <a:t>2 Mei 2015 </a:t>
            </a:r>
            <a:r>
              <a:rPr lang="en-US" sz="2000" dirty="0" err="1" smtClean="0"/>
              <a:t>pukul</a:t>
            </a:r>
            <a:r>
              <a:rPr lang="en-US" sz="2000" dirty="0" smtClean="0"/>
              <a:t> </a:t>
            </a:r>
            <a:r>
              <a:rPr lang="en-US" sz="2000" dirty="0" smtClean="0"/>
              <a:t>12.00 (PPT &amp; Word)</a:t>
            </a:r>
          </a:p>
          <a:p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batasan</a:t>
            </a:r>
            <a:r>
              <a:rPr lang="en-US" sz="2000" dirty="0" smtClean="0"/>
              <a:t> </a:t>
            </a: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i="1" dirty="0" smtClean="0"/>
              <a:t>slide</a:t>
            </a:r>
            <a:endParaRPr lang="en-US" sz="2000" dirty="0" smtClean="0"/>
          </a:p>
          <a:p>
            <a:r>
              <a:rPr lang="en-US" sz="2000" dirty="0" err="1" smtClean="0"/>
              <a:t>Pengumpulan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i="1" dirty="0" smtClean="0"/>
              <a:t>e-mail</a:t>
            </a:r>
            <a:r>
              <a:rPr lang="en-US" sz="2000" dirty="0" smtClean="0"/>
              <a:t> Lab PSMI </a:t>
            </a:r>
            <a:r>
              <a:rPr lang="en-US" sz="2000" dirty="0" smtClean="0">
                <a:hlinkClick r:id="rId3"/>
              </a:rPr>
              <a:t>laboratoriumpsmi@gmail.com</a:t>
            </a:r>
            <a:r>
              <a:rPr lang="en-US" sz="2000" dirty="0" smtClean="0"/>
              <a:t>, cc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asisten</a:t>
            </a:r>
            <a:r>
              <a:rPr lang="en-US" sz="2000" dirty="0" smtClean="0"/>
              <a:t> </a:t>
            </a:r>
            <a:r>
              <a:rPr lang="en-US" sz="2000" dirty="0" err="1" smtClean="0"/>
              <a:t>masing-masing</a:t>
            </a:r>
            <a:endParaRPr lang="en-US" sz="2000" dirty="0" smtClean="0"/>
          </a:p>
          <a:p>
            <a:r>
              <a:rPr lang="en-US" sz="2000" dirty="0" smtClean="0"/>
              <a:t>Format : </a:t>
            </a:r>
            <a:r>
              <a:rPr lang="en-US" sz="2000" dirty="0" smtClean="0"/>
              <a:t>AbdiDalem2016_TA_Nama_NRP</a:t>
            </a:r>
            <a:endParaRPr lang="en-US" sz="2000" dirty="0" smtClean="0"/>
          </a:p>
          <a:p>
            <a:pPr>
              <a:spcBef>
                <a:spcPts val="0"/>
              </a:spcBef>
              <a:buNone/>
            </a:pPr>
            <a:endParaRPr sz="2000" dirty="0"/>
          </a:p>
        </p:txBody>
      </p:sp>
      <p:grpSp>
        <p:nvGrpSpPr>
          <p:cNvPr id="112" name="Shape 112"/>
          <p:cNvGrpSpPr/>
          <p:nvPr/>
        </p:nvGrpSpPr>
        <p:grpSpPr>
          <a:xfrm>
            <a:off x="916458" y="1019750"/>
            <a:ext cx="214624" cy="214624"/>
            <a:chOff x="2594050" y="1631825"/>
            <a:chExt cx="439625" cy="439625"/>
          </a:xfrm>
        </p:grpSpPr>
        <p:sp>
          <p:nvSpPr>
            <p:cNvPr id="113" name="Shape 113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2814911" y="1754061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2022225" y="1657351"/>
            <a:ext cx="3921375" cy="119597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Pembagian Tugas Akhir</a:t>
            </a:r>
            <a:endParaRPr lang="en" dirty="0"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2022300" y="2791447"/>
            <a:ext cx="5788580" cy="80927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dirty="0" smtClean="0"/>
              <a:t>Abdi Dalem PSMI 2016</a:t>
            </a:r>
            <a:endParaRPr lang="en" sz="1800" dirty="0"/>
          </a:p>
        </p:txBody>
      </p:sp>
      <p:sp>
        <p:nvSpPr>
          <p:cNvPr id="100" name="Shape 100"/>
          <p:cNvSpPr txBox="1"/>
          <p:nvPr/>
        </p:nvSpPr>
        <p:spPr>
          <a:xfrm>
            <a:off x="1133975" y="2273616"/>
            <a:ext cx="563079" cy="5797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 dirty="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2</a:t>
            </a:r>
            <a:endParaRPr lang="en" sz="2400" dirty="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3" name="Shape 123"/>
          <p:cNvCxnSpPr/>
          <p:nvPr/>
        </p:nvCxnSpPr>
        <p:spPr>
          <a:xfrm>
            <a:off x="-6025" y="1668728"/>
            <a:ext cx="9161999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graphicFrame>
        <p:nvGraphicFramePr>
          <p:cNvPr id="18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52123037"/>
              </p:ext>
            </p:extLst>
          </p:nvPr>
        </p:nvGraphicFramePr>
        <p:xfrm>
          <a:off x="457200" y="96049"/>
          <a:ext cx="8077201" cy="50474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832"/>
                <a:gridCol w="4012820"/>
                <a:gridCol w="1181423"/>
                <a:gridCol w="1239802"/>
                <a:gridCol w="1284324"/>
              </a:tblGrid>
              <a:tr h="24345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Lora" charset="0"/>
                        </a:rPr>
                        <a:t>No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Judul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Penulis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Lora" charset="0"/>
                        </a:rPr>
                        <a:t>Review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Asisten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</a:tr>
              <a:tr h="469662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Lora" charset="0"/>
                        </a:rPr>
                        <a:t>1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err="1" smtClean="0">
                          <a:latin typeface="Lora" charset="0"/>
                        </a:rPr>
                        <a:t>Rancang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Bangun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Sistem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Informasi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Pemantauan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Progress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Fisik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Proyek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Pembangunan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Kapal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Berbasis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Teknologi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Mobile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pada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PT. DOK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dan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Perkapalan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Surabaya</a:t>
                      </a:r>
                      <a:endParaRPr lang="en-US" sz="800" dirty="0" smtClean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Bramantyo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Intishar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Indrapuspa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Haga</a:t>
                      </a:r>
                      <a:r>
                        <a:rPr lang="en-US" sz="800" dirty="0" smtClean="0">
                          <a:latin typeface="Lora" charset="0"/>
                        </a:rPr>
                        <a:t>/</a:t>
                      </a:r>
                    </a:p>
                    <a:p>
                      <a:r>
                        <a:rPr lang="en-US" sz="800" dirty="0" smtClean="0">
                          <a:latin typeface="Lora" charset="0"/>
                        </a:rPr>
                        <a:t>085748827920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</a:tr>
              <a:tr h="33920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Lora" charset="0"/>
                        </a:rPr>
                        <a:t>2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Perancangan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Manajemen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Risiko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pada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Proses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Bisnis</a:t>
                      </a:r>
                      <a:r>
                        <a:rPr lang="en-US" sz="800" dirty="0" smtClean="0">
                          <a:latin typeface="Lora" charset="0"/>
                        </a:rPr>
                        <a:t> Unit </a:t>
                      </a:r>
                      <a:r>
                        <a:rPr lang="en-US" sz="800" i="1" dirty="0" smtClean="0">
                          <a:latin typeface="Lora" charset="0"/>
                        </a:rPr>
                        <a:t>Engine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i="1" dirty="0" smtClean="0">
                          <a:latin typeface="Lora" charset="0"/>
                        </a:rPr>
                        <a:t>Maintenance</a:t>
                      </a:r>
                      <a:r>
                        <a:rPr lang="en-US" sz="800" dirty="0" smtClean="0">
                          <a:latin typeface="Lora" charset="0"/>
                        </a:rPr>
                        <a:t> PT. GMF Aero Asia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Nadhifati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Rifdah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Ita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Ayu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Mayasari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Lora" charset="0"/>
                        </a:rPr>
                        <a:t>Diandra/</a:t>
                      </a:r>
                    </a:p>
                    <a:p>
                      <a:r>
                        <a:rPr lang="en-US" sz="800" dirty="0" smtClean="0">
                          <a:latin typeface="Lora" charset="0"/>
                        </a:rPr>
                        <a:t>085289515687</a:t>
                      </a:r>
                    </a:p>
                  </a:txBody>
                  <a:tcPr/>
                </a:tc>
              </a:tr>
              <a:tr h="469662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Lora" charset="0"/>
                        </a:rPr>
                        <a:t>3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i="1" dirty="0" smtClean="0">
                          <a:latin typeface="Lora" charset="0"/>
                        </a:rPr>
                        <a:t>A framework</a:t>
                      </a:r>
                      <a:r>
                        <a:rPr lang="en-US" sz="800" i="1" baseline="0" dirty="0" smtClean="0">
                          <a:latin typeface="Lora" charset="0"/>
                        </a:rPr>
                        <a:t> for Designing Research &amp; Development Department Employee Preparation in </a:t>
                      </a:r>
                      <a:r>
                        <a:rPr lang="en-US" sz="800" i="0" baseline="0" dirty="0" smtClean="0">
                          <a:latin typeface="Lora" charset="0"/>
                        </a:rPr>
                        <a:t>PT. Semen Indonesia, </a:t>
                      </a:r>
                      <a:r>
                        <a:rPr lang="en-US" sz="800" i="0" baseline="0" dirty="0" err="1" smtClean="0">
                          <a:latin typeface="Lora" charset="0"/>
                        </a:rPr>
                        <a:t>Tbk</a:t>
                      </a:r>
                      <a:r>
                        <a:rPr lang="en-US" sz="800" i="1" baseline="0" dirty="0" smtClean="0">
                          <a:latin typeface="Lora" charset="0"/>
                        </a:rPr>
                        <a:t> Using Instructional System Design and Analytical Hierarchy Process</a:t>
                      </a:r>
                      <a:endParaRPr lang="en-US" sz="800" i="1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Antasena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Davirga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Nandya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Shafira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Titania</a:t>
                      </a:r>
                      <a:r>
                        <a:rPr lang="en-US" sz="800" dirty="0" smtClean="0">
                          <a:latin typeface="Lora" charset="0"/>
                        </a:rPr>
                        <a:t>/</a:t>
                      </a:r>
                    </a:p>
                    <a:p>
                      <a:r>
                        <a:rPr lang="en-US" sz="800" dirty="0" smtClean="0">
                          <a:latin typeface="Lora" charset="0"/>
                        </a:rPr>
                        <a:t>082141109495</a:t>
                      </a:r>
                    </a:p>
                  </a:txBody>
                  <a:tcPr/>
                </a:tc>
              </a:tr>
              <a:tr h="33920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Lora" charset="0"/>
                        </a:rPr>
                        <a:t>4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Analisa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Faktor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Risiko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Proyek</a:t>
                      </a:r>
                      <a:r>
                        <a:rPr lang="en-US" sz="800" dirty="0" smtClean="0">
                          <a:latin typeface="Lora" charset="0"/>
                        </a:rPr>
                        <a:t> Pembangunan </a:t>
                      </a:r>
                      <a:r>
                        <a:rPr lang="en-US" sz="800" dirty="0" err="1" smtClean="0">
                          <a:latin typeface="Lora" charset="0"/>
                        </a:rPr>
                        <a:t>Pembangkit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Listrik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Tenaga</a:t>
                      </a:r>
                      <a:r>
                        <a:rPr lang="en-US" sz="800" dirty="0" smtClean="0">
                          <a:latin typeface="Lora" charset="0"/>
                        </a:rPr>
                        <a:t> Surya (PLTS)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di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Ende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, NTT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Nuansa</a:t>
                      </a:r>
                      <a:r>
                        <a:rPr lang="en-US" sz="800" dirty="0" smtClean="0">
                          <a:latin typeface="Lora" charset="0"/>
                        </a:rPr>
                        <a:t> P. </a:t>
                      </a:r>
                      <a:r>
                        <a:rPr lang="en-US" sz="800" dirty="0" err="1" smtClean="0">
                          <a:latin typeface="Lora" charset="0"/>
                        </a:rPr>
                        <a:t>Primadhandi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Lora" charset="0"/>
                        </a:rPr>
                        <a:t>Isabella </a:t>
                      </a:r>
                      <a:r>
                        <a:rPr lang="en-US" sz="800" dirty="0" err="1" smtClean="0">
                          <a:latin typeface="Lora" charset="0"/>
                        </a:rPr>
                        <a:t>Sekarwangi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Icha</a:t>
                      </a:r>
                      <a:r>
                        <a:rPr lang="en-US" sz="800" dirty="0" smtClean="0">
                          <a:latin typeface="Lora" charset="0"/>
                        </a:rPr>
                        <a:t>/</a:t>
                      </a:r>
                    </a:p>
                    <a:p>
                      <a:r>
                        <a:rPr lang="en-US" sz="800" dirty="0" smtClean="0">
                          <a:latin typeface="Lora" charset="0"/>
                        </a:rPr>
                        <a:t>085645562000</a:t>
                      </a:r>
                      <a:endParaRPr lang="en-US" sz="800" dirty="0" smtClean="0">
                        <a:latin typeface="Lora" charset="0"/>
                      </a:endParaRPr>
                    </a:p>
                  </a:txBody>
                  <a:tcPr/>
                </a:tc>
              </a:tr>
              <a:tr h="536053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Lora" charset="0"/>
                        </a:rPr>
                        <a:t>5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Pengukuran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Efisiensi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Implementasi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i="1" dirty="0" smtClean="0">
                          <a:latin typeface="Lora" charset="0"/>
                        </a:rPr>
                        <a:t>Knowledge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melalui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i="1" baseline="0" dirty="0" smtClean="0">
                          <a:latin typeface="Lora" charset="0"/>
                        </a:rPr>
                        <a:t>Business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Model Canvas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dengan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pendekatan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i="1" baseline="0" dirty="0" smtClean="0">
                          <a:latin typeface="Lora" charset="0"/>
                        </a:rPr>
                        <a:t>Data Envelopment Analysis 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(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DEA)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pada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i="1" baseline="0" dirty="0" smtClean="0">
                          <a:latin typeface="Lora" charset="0"/>
                        </a:rPr>
                        <a:t>Human </a:t>
                      </a:r>
                      <a:r>
                        <a:rPr lang="en-US" sz="800" i="1" baseline="0" dirty="0" smtClean="0">
                          <a:latin typeface="Lora" charset="0"/>
                        </a:rPr>
                        <a:t>Resource </a:t>
                      </a:r>
                      <a:r>
                        <a:rPr lang="en-US" sz="800" i="1" baseline="0" dirty="0" smtClean="0">
                          <a:latin typeface="Lora" charset="0"/>
                        </a:rPr>
                        <a:t>Department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pada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PT.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Pertamina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EP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Lora" charset="0"/>
                        </a:rPr>
                        <a:t>Yolanda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Suciati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Radifan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Putri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Dwina</a:t>
                      </a:r>
                      <a:r>
                        <a:rPr lang="en-US" sz="800" dirty="0" smtClean="0">
                          <a:latin typeface="Lora" charset="0"/>
                        </a:rPr>
                        <a:t>/</a:t>
                      </a:r>
                    </a:p>
                    <a:p>
                      <a:r>
                        <a:rPr lang="en-US" sz="800" dirty="0" smtClean="0">
                          <a:latin typeface="Lora" charset="0"/>
                        </a:rPr>
                        <a:t>081290685966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</a:tr>
              <a:tr h="33920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Lora" charset="0"/>
                        </a:rPr>
                        <a:t>6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i="1" dirty="0" smtClean="0">
                          <a:latin typeface="Lora" charset="0"/>
                        </a:rPr>
                        <a:t>Designing Performance Measurement Based on EFQM Excellence Model in </a:t>
                      </a:r>
                      <a:r>
                        <a:rPr lang="en-US" sz="800" dirty="0" smtClean="0">
                          <a:latin typeface="Lora" charset="0"/>
                        </a:rPr>
                        <a:t>DPPKA </a:t>
                      </a:r>
                      <a:r>
                        <a:rPr lang="en-US" sz="800" dirty="0" err="1" smtClean="0">
                          <a:latin typeface="Lora" charset="0"/>
                        </a:rPr>
                        <a:t>Sidoarjo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Arieviana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Ayu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Laksmi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Alwi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Badrudin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Devy</a:t>
                      </a:r>
                      <a:r>
                        <a:rPr lang="en-US" sz="800" dirty="0" smtClean="0">
                          <a:latin typeface="Lora" charset="0"/>
                        </a:rPr>
                        <a:t>/</a:t>
                      </a:r>
                    </a:p>
                    <a:p>
                      <a:r>
                        <a:rPr lang="en-US" sz="800" dirty="0" smtClean="0">
                          <a:latin typeface="Lora" charset="0"/>
                        </a:rPr>
                        <a:t>082233888054</a:t>
                      </a:r>
                    </a:p>
                  </a:txBody>
                  <a:tcPr/>
                </a:tc>
              </a:tr>
              <a:tr h="440333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Lora" charset="0"/>
                        </a:rPr>
                        <a:t>7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Penentuan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Nilai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dan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Manfaat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Sinergi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atas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Rencana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Strategis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melalui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Penggabungan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pada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Industri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Beton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Siap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Pakai</a:t>
                      </a:r>
                      <a:r>
                        <a:rPr lang="en-US" sz="800" dirty="0" smtClean="0">
                          <a:latin typeface="Lora" charset="0"/>
                        </a:rPr>
                        <a:t> PT. X </a:t>
                      </a:r>
                      <a:r>
                        <a:rPr lang="en-US" sz="800" dirty="0" err="1" smtClean="0">
                          <a:latin typeface="Lora" charset="0"/>
                        </a:rPr>
                        <a:t>dan</a:t>
                      </a:r>
                      <a:r>
                        <a:rPr lang="en-US" sz="800" dirty="0" smtClean="0">
                          <a:latin typeface="Lora" charset="0"/>
                        </a:rPr>
                        <a:t> PT.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Y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Lora" charset="0"/>
                        </a:rPr>
                        <a:t>Edwin </a:t>
                      </a:r>
                      <a:r>
                        <a:rPr lang="en-US" sz="800" dirty="0" err="1" smtClean="0">
                          <a:latin typeface="Lora" charset="0"/>
                        </a:rPr>
                        <a:t>Ardiansyah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Umar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Lora" charset="0"/>
                        </a:rPr>
                        <a:t>Muhammad </a:t>
                      </a:r>
                      <a:r>
                        <a:rPr lang="en-US" sz="800" dirty="0" err="1" smtClean="0">
                          <a:latin typeface="Lora" charset="0"/>
                        </a:rPr>
                        <a:t>Iqbal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Chaniago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  <a:sym typeface="Arial"/>
                        </a:rPr>
                        <a:t>Ghina</a:t>
                      </a:r>
                      <a:r>
                        <a:rPr kumimoji="0" lang="en-US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  <a:sym typeface="Arial"/>
                        </a:rPr>
                        <a:t>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  <a:sym typeface="Arial"/>
                        </a:rPr>
                        <a:t>081241147794</a:t>
                      </a:r>
                    </a:p>
                  </a:txBody>
                  <a:tcPr/>
                </a:tc>
              </a:tr>
              <a:tr h="600123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Lora" charset="0"/>
                        </a:rPr>
                        <a:t>8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Perancangan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i="1" dirty="0" smtClean="0">
                          <a:latin typeface="Lora" charset="0"/>
                        </a:rPr>
                        <a:t>Innovation Scorecard</a:t>
                      </a:r>
                      <a:r>
                        <a:rPr lang="en-US" sz="800" i="1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menggunakan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i="1" baseline="0" dirty="0" smtClean="0">
                          <a:latin typeface="Lora" charset="0"/>
                        </a:rPr>
                        <a:t>Framework Balanced Scorecard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dan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Metode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i="1" baseline="0" dirty="0" smtClean="0">
                          <a:latin typeface="Lora" charset="0"/>
                        </a:rPr>
                        <a:t>Hazard Identification Risk Assessment and Control (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HIRAC)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pada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PT. Semen Indonesia( PERSERO),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Tbk</a:t>
                      </a:r>
                      <a:endParaRPr lang="en-US" sz="800" baseline="0" dirty="0" smtClean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Niela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Rahmawatie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Lora" charset="0"/>
                        </a:rPr>
                        <a:t>Ari </a:t>
                      </a:r>
                      <a:r>
                        <a:rPr lang="en-US" sz="800" dirty="0" err="1" smtClean="0">
                          <a:latin typeface="Lora" charset="0"/>
                        </a:rPr>
                        <a:t>Alvianto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Bayu</a:t>
                      </a:r>
                      <a:r>
                        <a:rPr lang="en-US" sz="800" dirty="0" smtClean="0">
                          <a:latin typeface="Lora" charset="0"/>
                        </a:rPr>
                        <a:t>/</a:t>
                      </a:r>
                    </a:p>
                    <a:p>
                      <a:r>
                        <a:rPr lang="en-US" sz="800" dirty="0" smtClean="0">
                          <a:latin typeface="Lora" charset="0"/>
                        </a:rPr>
                        <a:t>081285125218</a:t>
                      </a:r>
                    </a:p>
                    <a:p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</a:tr>
              <a:tr h="343701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Lora" charset="0"/>
                        </a:rPr>
                        <a:t>9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i="1" dirty="0" smtClean="0">
                          <a:latin typeface="Lora" charset="0"/>
                        </a:rPr>
                        <a:t>Knowledge Loss Risk Assessment </a:t>
                      </a:r>
                      <a:r>
                        <a:rPr lang="en-US" sz="800" dirty="0" err="1" smtClean="0">
                          <a:latin typeface="Lora" charset="0"/>
                        </a:rPr>
                        <a:t>pada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Divisi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i="1" dirty="0" smtClean="0">
                          <a:latin typeface="Lora" charset="0"/>
                        </a:rPr>
                        <a:t>Research and Development </a:t>
                      </a:r>
                      <a:r>
                        <a:rPr lang="en-US" sz="800" dirty="0" smtClean="0">
                          <a:latin typeface="Lora" charset="0"/>
                        </a:rPr>
                        <a:t>PT.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Kutai</a:t>
                      </a:r>
                      <a:r>
                        <a:rPr lang="en-US" sz="800" dirty="0" smtClean="0">
                          <a:latin typeface="Lora" charset="0"/>
                        </a:rPr>
                        <a:t> Timber Indonesia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Ajie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Setyo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Pranandianto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Vivin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Kusumawardhani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Lora" charset="0"/>
                        </a:rPr>
                        <a:t>Sally/</a:t>
                      </a:r>
                    </a:p>
                    <a:p>
                      <a:r>
                        <a:rPr lang="en-US" sz="800" dirty="0" smtClean="0">
                          <a:latin typeface="Lora" charset="0"/>
                        </a:rPr>
                        <a:t>087859580754</a:t>
                      </a:r>
                    </a:p>
                  </a:txBody>
                  <a:tcPr/>
                </a:tc>
              </a:tr>
              <a:tr h="469662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Lora" charset="0"/>
                        </a:rPr>
                        <a:t>10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Perancangan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Penilaian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Kinerja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Karyawan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Alih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Daya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Berbasis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Performansi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Kompetensi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 PT PELINDO III </a:t>
                      </a:r>
                      <a:r>
                        <a:rPr kumimoji="0" 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Cabang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Tanjung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ora" charset="0"/>
                          <a:ea typeface="+mn-ea"/>
                          <a:cs typeface="+mn-cs"/>
                        </a:rPr>
                        <a:t> Perak Surabaya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ora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Anies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Puspa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Rada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Febbyandani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Putri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Dwina</a:t>
                      </a:r>
                      <a:r>
                        <a:rPr lang="en-US" sz="800" dirty="0" smtClean="0">
                          <a:latin typeface="Lora" charset="0"/>
                        </a:rPr>
                        <a:t>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Lora" charset="0"/>
                        </a:rPr>
                        <a:t>081290685966</a:t>
                      </a:r>
                    </a:p>
                  </a:txBody>
                  <a:tcPr/>
                </a:tc>
              </a:tr>
              <a:tr h="343701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Lora" charset="0"/>
                        </a:rPr>
                        <a:t>11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Lora" charset="0"/>
                        </a:rPr>
                        <a:t>Designing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Petugas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Pendamping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Performance Indicator System and Compensation System on Department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Penempatan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,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Pembinaan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, and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Pengembangan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Tenaga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Kerja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at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Dinas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Tenaga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</a:t>
                      </a:r>
                      <a:r>
                        <a:rPr lang="en-US" sz="800" baseline="0" dirty="0" err="1" smtClean="0">
                          <a:latin typeface="Lora" charset="0"/>
                        </a:rPr>
                        <a:t>Kerja</a:t>
                      </a:r>
                      <a:r>
                        <a:rPr lang="en-US" sz="800" baseline="0" dirty="0" smtClean="0">
                          <a:latin typeface="Lora" charset="0"/>
                        </a:rPr>
                        <a:t> Kota Surabaya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Farid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Kurniawan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Lora" charset="0"/>
                        </a:rPr>
                        <a:t>Afiola</a:t>
                      </a:r>
                      <a:r>
                        <a:rPr lang="en-US" sz="800" dirty="0" smtClean="0">
                          <a:latin typeface="Lora" charset="0"/>
                        </a:rPr>
                        <a:t> </a:t>
                      </a:r>
                      <a:r>
                        <a:rPr lang="en-US" sz="800" dirty="0" err="1" smtClean="0">
                          <a:latin typeface="Lora" charset="0"/>
                        </a:rPr>
                        <a:t>Nurhayati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Lora" charset="0"/>
                        </a:rPr>
                        <a:t>Alex/</a:t>
                      </a:r>
                    </a:p>
                    <a:p>
                      <a:r>
                        <a:rPr lang="en-US" sz="800" dirty="0" smtClean="0">
                          <a:latin typeface="Lora" charset="0"/>
                        </a:rPr>
                        <a:t>08116199927</a:t>
                      </a:r>
                      <a:endParaRPr lang="en-US" sz="800" dirty="0">
                        <a:latin typeface="Lora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>
            <a:spLocks noGrp="1"/>
          </p:cNvSpPr>
          <p:nvPr>
            <p:ph type="subTitle" idx="4294967295"/>
          </p:nvPr>
        </p:nvSpPr>
        <p:spPr>
          <a:xfrm>
            <a:off x="2371500" y="2093775"/>
            <a:ext cx="5021399" cy="78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b="1" i="1" dirty="0">
                <a:latin typeface="Lora"/>
                <a:ea typeface="Lora"/>
                <a:cs typeface="Lora"/>
                <a:sym typeface="Lora"/>
              </a:rPr>
              <a:t>Any </a:t>
            </a:r>
            <a:r>
              <a:rPr lang="en" sz="3600" b="1" i="1" dirty="0"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questions</a:t>
            </a:r>
            <a:r>
              <a:rPr lang="en" sz="3600" b="1" i="1" dirty="0">
                <a:latin typeface="Lora"/>
                <a:ea typeface="Lora"/>
                <a:cs typeface="Lora"/>
                <a:sym typeface="Lora"/>
              </a:rPr>
              <a:t> </a:t>
            </a:r>
            <a:r>
              <a:rPr lang="en" sz="3600" b="1" i="1" dirty="0" smtClean="0">
                <a:latin typeface="Lora"/>
                <a:ea typeface="Lora"/>
                <a:cs typeface="Lora"/>
                <a:sym typeface="Lora"/>
              </a:rPr>
              <a:t>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b="1" i="1" dirty="0" smtClean="0">
                <a:latin typeface="Lora"/>
                <a:ea typeface="Lora"/>
                <a:cs typeface="Lora"/>
                <a:sym typeface="Lora"/>
              </a:rPr>
              <a:t>Hubungi asisten masing-masing</a:t>
            </a:r>
            <a:endParaRPr lang="en" sz="1600" b="1" i="1" dirty="0">
              <a:latin typeface="Lora"/>
              <a:ea typeface="Lora"/>
              <a:cs typeface="Lora"/>
              <a:sym typeface="Lora"/>
            </a:endParaRP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</a:endParaRPr>
          </a:p>
        </p:txBody>
      </p:sp>
      <p:cxnSp>
        <p:nvCxnSpPr>
          <p:cNvPr id="376" name="Shape 376"/>
          <p:cNvCxnSpPr/>
          <p:nvPr/>
        </p:nvCxnSpPr>
        <p:spPr>
          <a:xfrm>
            <a:off x="6450" y="1428750"/>
            <a:ext cx="2397299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77" name="Shape 377"/>
          <p:cNvSpPr txBox="1">
            <a:spLocks noGrp="1"/>
          </p:cNvSpPr>
          <p:nvPr>
            <p:ph type="ctrTitle" idx="4294967295"/>
          </p:nvPr>
        </p:nvSpPr>
        <p:spPr>
          <a:xfrm>
            <a:off x="2371625" y="816550"/>
            <a:ext cx="4908000" cy="115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Thanks!</a:t>
            </a:r>
          </a:p>
        </p:txBody>
      </p:sp>
      <p:cxnSp>
        <p:nvCxnSpPr>
          <p:cNvPr id="378" name="Shape 378"/>
          <p:cNvCxnSpPr/>
          <p:nvPr/>
        </p:nvCxnSpPr>
        <p:spPr>
          <a:xfrm>
            <a:off x="5589800" y="1428750"/>
            <a:ext cx="35541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79" name="Shape 379"/>
          <p:cNvSpPr/>
          <p:nvPr/>
        </p:nvSpPr>
        <p:spPr>
          <a:xfrm>
            <a:off x="831925" y="859175"/>
            <a:ext cx="1139100" cy="11391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380" name="Shape 380"/>
          <p:cNvGrpSpPr/>
          <p:nvPr/>
        </p:nvGrpSpPr>
        <p:grpSpPr>
          <a:xfrm>
            <a:off x="1148888" y="1190759"/>
            <a:ext cx="505722" cy="475767"/>
            <a:chOff x="5972700" y="2330200"/>
            <a:chExt cx="411625" cy="387275"/>
          </a:xfrm>
        </p:grpSpPr>
        <p:sp>
          <p:nvSpPr>
            <p:cNvPr id="381" name="Shape 381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397</Words>
  <Application>Microsoft Office PowerPoint</Application>
  <PresentationFormat>On-screen Show (16:9)</PresentationFormat>
  <Paragraphs>88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Lora</vt:lpstr>
      <vt:lpstr>Quattrocento Sans</vt:lpstr>
      <vt:lpstr>Viola template</vt:lpstr>
      <vt:lpstr>KETENTUAN BEDAH TUGAS AKHIR ABDI DALEM PSMI 2016</vt:lpstr>
      <vt:lpstr>Peraturan Bedah TA</vt:lpstr>
      <vt:lpstr>KETENTUAN</vt:lpstr>
      <vt:lpstr>Pembagian Tugas Akhir</vt:lpstr>
      <vt:lpstr>Slide 5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KETENTUAN BEDAH TUGAS AKHIR ABDI DALEM PSMI 2016</dc:title>
  <dc:creator>Diandra Priyandani</dc:creator>
  <cp:lastModifiedBy>Diandra Priyandani</cp:lastModifiedBy>
  <cp:revision>2</cp:revision>
  <dcterms:modified xsi:type="dcterms:W3CDTF">2016-04-25T14:10:21Z</dcterms:modified>
</cp:coreProperties>
</file>